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3" r:id="rId3"/>
    <p:sldId id="263" r:id="rId4"/>
    <p:sldId id="324" r:id="rId5"/>
    <p:sldId id="264" r:id="rId6"/>
    <p:sldId id="325" r:id="rId7"/>
    <p:sldId id="265" r:id="rId8"/>
    <p:sldId id="317" r:id="rId9"/>
    <p:sldId id="318" r:id="rId10"/>
    <p:sldId id="329" r:id="rId11"/>
    <p:sldId id="274" r:id="rId12"/>
    <p:sldId id="313" r:id="rId13"/>
    <p:sldId id="283" r:id="rId14"/>
    <p:sldId id="300" r:id="rId15"/>
    <p:sldId id="316" r:id="rId16"/>
    <p:sldId id="284" r:id="rId17"/>
    <p:sldId id="302" r:id="rId18"/>
    <p:sldId id="285" r:id="rId19"/>
    <p:sldId id="301" r:id="rId20"/>
    <p:sldId id="322" r:id="rId21"/>
    <p:sldId id="343" r:id="rId22"/>
    <p:sldId id="344" r:id="rId23"/>
    <p:sldId id="345" r:id="rId24"/>
    <p:sldId id="330" r:id="rId25"/>
    <p:sldId id="323" r:id="rId26"/>
    <p:sldId id="338" r:id="rId27"/>
    <p:sldId id="346" r:id="rId28"/>
    <p:sldId id="342" r:id="rId29"/>
    <p:sldId id="337" r:id="rId30"/>
    <p:sldId id="332" r:id="rId31"/>
    <p:sldId id="340" r:id="rId32"/>
    <p:sldId id="341" r:id="rId33"/>
    <p:sldId id="334" r:id="rId34"/>
    <p:sldId id="287" r:id="rId35"/>
    <p:sldId id="296" r:id="rId36"/>
    <p:sldId id="339" r:id="rId37"/>
    <p:sldId id="31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492" autoAdjust="0"/>
  </p:normalViewPr>
  <p:slideViewPr>
    <p:cSldViewPr snapToGrid="0" snapToObjects="1"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&#31038;&#24037;&#31181;&#31181;&#20107;\&#12304;toyhouse&#12305;\000&#26257;&#26399;&#39033;&#30446;SummerProgram\007SP_MEM&#24736;&#24066;&#22330;&#25968;&#25454;&#20998;&#26512;\003SP_v1%20MEM&#39033;&#30446;&#24066;&#22330;&#20998;&#26512;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/>
          <a:lstStyle/>
          <a:p>
            <a:pPr>
              <a:defRPr lang="en-US"/>
            </a:pPr>
            <a:r>
              <a:rPr lang="zh-CN" altLang="en-US"/>
              <a:t>交易市场各组表现</a:t>
            </a:r>
          </a:p>
        </c:rich>
      </c:tx>
    </c:title>
    <c:plotArea>
      <c:layout>
        <c:manualLayout>
          <c:layoutTarget val="inner"/>
          <c:xMode val="edge"/>
          <c:yMode val="edge"/>
          <c:x val="5.4384052687858397E-2"/>
          <c:y val="0.14218457865974091"/>
          <c:w val="0.81731882473024176"/>
          <c:h val="0.58021167654522998"/>
        </c:manualLayout>
      </c:layout>
      <c:barChart>
        <c:barDir val="col"/>
        <c:grouping val="stacked"/>
        <c:ser>
          <c:idx val="0"/>
          <c:order val="0"/>
          <c:tx>
            <c:strRef>
              <c:f>Sheet1!$J$41</c:f>
              <c:strCache>
                <c:ptCount val="1"/>
                <c:pt idx="0">
                  <c:v>货币余额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Sheet1!$J$42:$J$51</c:f>
              <c:numCache>
                <c:formatCode>General</c:formatCode>
                <c:ptCount val="10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Sheet1!$K$41</c:f>
              <c:strCache>
                <c:ptCount val="1"/>
                <c:pt idx="0">
                  <c:v>购买力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Sheet1!$K$42:$K$51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Sheet1!$L$41</c:f>
              <c:strCache>
                <c:ptCount val="1"/>
                <c:pt idx="0">
                  <c:v>产品丰富度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Sheet1!$L$42:$L$51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3"/>
          <c:order val="3"/>
          <c:tx>
            <c:strRef>
              <c:f>Sheet1!$M$41</c:f>
              <c:strCache>
                <c:ptCount val="1"/>
                <c:pt idx="0">
                  <c:v>竞标力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Sheet1!$M$42:$M$51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Sheet1!$N$41</c:f>
              <c:strCache>
                <c:ptCount val="1"/>
                <c:pt idx="0">
                  <c:v>纪律</c:v>
                </c:pt>
              </c:strCache>
            </c:strRef>
          </c:tx>
          <c:cat>
            <c:strRef>
              <c:f>Sheet1!$I$42:$I$51</c:f>
              <c:strCache>
                <c:ptCount val="10"/>
                <c:pt idx="0">
                  <c:v>总分</c:v>
                </c:pt>
                <c:pt idx="1">
                  <c:v>第一组_鼎屹</c:v>
                </c:pt>
                <c:pt idx="2">
                  <c:v>第二组_紫井公司</c:v>
                </c:pt>
                <c:pt idx="3">
                  <c:v>第三组_敢当泰山</c:v>
                </c:pt>
                <c:pt idx="4">
                  <c:v>第四组_第九国度能源科技</c:v>
                </c:pt>
                <c:pt idx="5">
                  <c:v>第五组_新创科技</c:v>
                </c:pt>
                <c:pt idx="6">
                  <c:v>第六组_自由数字</c:v>
                </c:pt>
                <c:pt idx="7">
                  <c:v>第七组_河流智能监控公司</c:v>
                </c:pt>
                <c:pt idx="8">
                  <c:v>第八组_福思公司</c:v>
                </c:pt>
                <c:pt idx="9">
                  <c:v>第九组_久绿能源</c:v>
                </c:pt>
              </c:strCache>
            </c:strRef>
          </c:cat>
          <c:val>
            <c:numRef>
              <c:f>Sheet1!$N$42:$N$51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</c:ser>
        <c:overlap val="100"/>
        <c:axId val="137564928"/>
        <c:axId val="137566464"/>
      </c:barChart>
      <c:catAx>
        <c:axId val="137564928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37566464"/>
        <c:crosses val="autoZero"/>
        <c:auto val="1"/>
        <c:lblAlgn val="ctr"/>
        <c:lblOffset val="100"/>
      </c:catAx>
      <c:valAx>
        <c:axId val="137566464"/>
        <c:scaling>
          <c:orientation val="minMax"/>
          <c:max val="2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37564928"/>
        <c:crosses val="autoZero"/>
        <c:crossBetween val="between"/>
      </c:valAx>
    </c:plotArea>
    <c:legend>
      <c:legendPos val="r"/>
      <c:txPr>
        <a:bodyPr/>
        <a:lstStyle/>
        <a:p>
          <a:pPr>
            <a:defRPr lang="en-US"/>
          </a:pPr>
          <a:endParaRPr lang="zh-CN"/>
        </a:p>
      </c:txPr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style val="18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en-US" sz="2400" dirty="0" smtClean="0"/>
              <a:t>Number of HackerSpaces founded</a:t>
            </a:r>
            <a:r>
              <a:rPr lang="en-US" sz="2400" baseline="0" dirty="0" smtClean="0"/>
              <a:t> each year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4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400" dirty="0" smtClean="0">
              <a:effectLst/>
            </a:endParaRPr>
          </a:p>
        </c:rich>
      </c:tx>
    </c:title>
    <c:plotArea>
      <c:layout/>
      <c:areaChart>
        <c:grouping val="standard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9</c:v>
                </c:pt>
                <c:pt idx="5">
                  <c:v>13</c:v>
                </c:pt>
                <c:pt idx="6">
                  <c:v>24</c:v>
                </c:pt>
                <c:pt idx="7">
                  <c:v>28</c:v>
                </c:pt>
                <c:pt idx="8">
                  <c:v>33</c:v>
                </c:pt>
                <c:pt idx="9">
                  <c:v>39</c:v>
                </c:pt>
                <c:pt idx="10">
                  <c:v>49</c:v>
                </c:pt>
                <c:pt idx="11">
                  <c:v>65</c:v>
                </c:pt>
                <c:pt idx="12">
                  <c:v>89</c:v>
                </c:pt>
                <c:pt idx="13">
                  <c:v>140</c:v>
                </c:pt>
                <c:pt idx="14">
                  <c:v>289</c:v>
                </c:pt>
                <c:pt idx="15">
                  <c:v>480</c:v>
                </c:pt>
                <c:pt idx="16">
                  <c:v>660</c:v>
                </c:pt>
                <c:pt idx="17">
                  <c:v>861</c:v>
                </c:pt>
                <c:pt idx="18">
                  <c:v>981</c:v>
                </c:pt>
                <c:pt idx="19">
                  <c:v>982</c:v>
                </c:pt>
              </c:numCache>
            </c:numRef>
          </c:val>
        </c:ser>
        <c:axId val="137613696"/>
        <c:axId val="137615232"/>
      </c:areaChart>
      <c:barChart>
        <c:barDir val="col"/>
        <c:grouping val="clustered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txPr>
              <a:bodyPr/>
              <a:lstStyle/>
              <a:p>
                <a:pPr>
                  <a:defRPr lang="en-US"/>
                </a:pPr>
                <a:endParaRPr lang="zh-CN"/>
              </a:p>
            </c:txPr>
            <c:showVal val="1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11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10</c:v>
                </c:pt>
                <c:pt idx="11">
                  <c:v>16</c:v>
                </c:pt>
                <c:pt idx="12">
                  <c:v>24</c:v>
                </c:pt>
                <c:pt idx="13">
                  <c:v>51</c:v>
                </c:pt>
                <c:pt idx="14">
                  <c:v>149</c:v>
                </c:pt>
                <c:pt idx="15">
                  <c:v>191</c:v>
                </c:pt>
                <c:pt idx="16">
                  <c:v>180</c:v>
                </c:pt>
                <c:pt idx="17">
                  <c:v>201</c:v>
                </c:pt>
                <c:pt idx="18">
                  <c:v>120</c:v>
                </c:pt>
                <c:pt idx="19">
                  <c:v>1</c:v>
                </c:pt>
              </c:numCache>
            </c:numRef>
          </c:val>
        </c:ser>
        <c:axId val="138085504"/>
        <c:axId val="137616768"/>
      </c:barChart>
      <c:catAx>
        <c:axId val="13761369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37615232"/>
        <c:crosses val="autoZero"/>
        <c:auto val="1"/>
        <c:lblAlgn val="ctr"/>
        <c:lblOffset val="100"/>
      </c:catAx>
      <c:valAx>
        <c:axId val="137615232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37613696"/>
        <c:crosses val="autoZero"/>
        <c:crossBetween val="between"/>
      </c:valAx>
      <c:valAx>
        <c:axId val="137616768"/>
        <c:scaling>
          <c:orientation val="minMax"/>
        </c:scaling>
        <c:axPos val="r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zh-CN"/>
          </a:p>
        </c:txPr>
        <c:crossAx val="138085504"/>
        <c:crosses val="max"/>
        <c:crossBetween val="between"/>
      </c:valAx>
      <c:catAx>
        <c:axId val="138085504"/>
        <c:scaling>
          <c:orientation val="minMax"/>
        </c:scaling>
        <c:delete val="1"/>
        <c:axPos val="b"/>
        <c:numFmt formatCode="General" sourceLinked="1"/>
        <c:tickLblPos val="nextTo"/>
        <c:crossAx val="137616768"/>
        <c:crosses val="autoZero"/>
        <c:auto val="1"/>
        <c:lblAlgn val="ctr"/>
        <c:lblOffset val="100"/>
      </c:catAx>
    </c:plotArea>
    <c:legend>
      <c:legendPos val="r"/>
      <c:layout>
        <c:manualLayout>
          <c:xMode val="edge"/>
          <c:yMode val="edge"/>
          <c:x val="0.23656146106736711"/>
          <c:y val="0.3305555555555551"/>
          <c:w val="0.25940046296296321"/>
          <c:h val="0.11560520833333303"/>
        </c:manualLayout>
      </c:layout>
      <c:overlay val="1"/>
      <c:txPr>
        <a:bodyPr/>
        <a:lstStyle/>
        <a:p>
          <a:pPr>
            <a:defRPr lang="en-US" sz="1600"/>
          </a:pPr>
          <a:endParaRPr lang="zh-CN"/>
        </a:p>
      </c:txPr>
    </c:legend>
    <c:plotVisOnly val="1"/>
    <c:dispBlanksAs val="gap"/>
  </c:chart>
  <c:txPr>
    <a:bodyPr/>
    <a:lstStyle/>
    <a:p>
      <a:pPr>
        <a:defRPr>
          <a:latin typeface="Abadi MT Condensed Light"/>
          <a:cs typeface="Abadi MT Condensed Light"/>
        </a:defRPr>
      </a:pPr>
      <a:endParaRPr lang="zh-CN"/>
    </a:p>
  </c:txPr>
  <c:externalData r:id="rId1"/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0.42026</cdr:x>
      <cdr:y>0.1628</cdr:y>
    </cdr:from>
    <cdr:to>
      <cdr:x>0.59664</cdr:x>
      <cdr:y>0.35012</cdr:y>
    </cdr:to>
    <cdr:pic>
      <cdr:nvPicPr>
        <cdr:cNvPr id="2" name="Picture 1" descr="hackerspaces.jp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=""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31007" y="937712"/>
          <a:ext cx="1524000" cy="107899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12/21/2013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12/21/2013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850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Fabrication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5C41C-FA04-0548-9947-6FBC52FCA0F0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045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Incredible IDEO Global Chain Reaction Experience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labs.ideo.com</a:t>
            </a:r>
            <a:r>
              <a:rPr kumimoji="1" lang="en-US" altLang="zh-CN" dirty="0" smtClean="0"/>
              <a:t>/2008/10/28/the-incredible-</a:t>
            </a:r>
            <a:r>
              <a:rPr kumimoji="1" lang="en-US" altLang="zh-CN" dirty="0" err="1" smtClean="0"/>
              <a:t>ideo</a:t>
            </a:r>
            <a:r>
              <a:rPr kumimoji="1" lang="en-US" altLang="zh-CN" dirty="0" smtClean="0"/>
              <a:t>-global-chain-reaction-experience/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47B3-30D1-BD40-A727-3401839FD437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371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7958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795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12/21/2013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华文仿宋"/>
          <a:ea typeface="华文仿宋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华文楷体"/>
          <a:ea typeface="华文楷体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华文楷体"/>
          <a:ea typeface="华文楷体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华文楷体"/>
          <a:ea typeface="华文楷体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华文楷体"/>
          <a:ea typeface="华文楷体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jpe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ackerspaces.org/wiki/List_of_planned_Hacker_Spaces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3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jpeg"/><Relationship Id="rId5" Type="http://schemas.microsoft.com/office/2007/relationships/hdphoto" Target="../media/hdphoto2.wdp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1071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摩尔定律与高等教育：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XLP</a:t>
            </a:r>
            <a:r>
              <a:rPr lang="zh-CN" altLang="en-US" dirty="0" smtClean="0"/>
              <a:t>的理论与实践</a:t>
            </a:r>
            <a:endParaRPr lang="en-US" sz="36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16880"/>
            <a:ext cx="6400800" cy="875251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顾学雍</a:t>
            </a:r>
            <a:endParaRPr lang="en-US" altLang="zh-CN" dirty="0" smtClean="0"/>
          </a:p>
          <a:p>
            <a:r>
              <a:rPr lang="zh-CN" altLang="en-US" dirty="0" smtClean="0"/>
              <a:t>清华大学工业工程系</a:t>
            </a:r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en-US" altLang="zh-CN" dirty="0" smtClean="0"/>
              <a:t>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71600" y="64188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华文楷体"/>
                <a:ea typeface="华文楷体"/>
                <a:cs typeface="华文楷体"/>
              </a:rPr>
              <a:t>中国教育信息化行业新年论坛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5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跨学科系统集成设计挑战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（省却视频）</a:t>
            </a:r>
            <a:endParaRPr lang="en-US" sz="5400" dirty="0"/>
          </a:p>
        </p:txBody>
      </p:sp>
    </p:spTree>
    <p:extLst>
      <p:ext uri="{BB962C8B-B14F-4D97-AF65-F5344CB8AC3E}">
        <p14:creationId xmlns="" xmlns:p14="http://schemas.microsoft.com/office/powerpoint/2010/main" val="1109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可持续发展数字国度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清华大学国际合作与交流处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 smtClean="0"/>
              <a:t>年清华国际暑期项目：</a:t>
            </a:r>
            <a:endParaRPr lang="en-US" altLang="zh-CN" dirty="0" smtClean="0"/>
          </a:p>
          <a:p>
            <a:r>
              <a:rPr lang="zh-CN" altLang="en-US" dirty="0" smtClean="0"/>
              <a:t>导引全球学子体验清华独有的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科研环境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产学合作关系</a:t>
            </a:r>
            <a:endParaRPr lang="en-US" altLang="zh-CN" dirty="0" smtClean="0"/>
          </a:p>
          <a:p>
            <a:r>
              <a:rPr lang="zh-CN" altLang="en-US" dirty="0" smtClean="0"/>
              <a:t>为期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个月，多次，多年龄层相关活动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设计与测试国际上最前沿的学习活动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58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信息化行业的思维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 2.0</a:t>
            </a:r>
            <a:r>
              <a:rPr lang="zh-CN" altLang="en-US" dirty="0" smtClean="0"/>
              <a:t>的思想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由使用者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学生</a:t>
            </a:r>
            <a:r>
              <a:rPr lang="en-US" altLang="zh-CN" dirty="0" smtClean="0"/>
              <a:t>)</a:t>
            </a:r>
            <a:r>
              <a:rPr lang="zh-CN" altLang="en-US" dirty="0" smtClean="0"/>
              <a:t>决定内容与格式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模块化的实践教学环境与工具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创客空间</a:t>
            </a:r>
            <a:r>
              <a:rPr lang="en-US" altLang="zh-CN" dirty="0" smtClean="0"/>
              <a:t>:                   </a:t>
            </a:r>
            <a:r>
              <a:rPr lang="zh-CN" altLang="en-US" dirty="0" smtClean="0"/>
              <a:t>1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～</a:t>
            </a:r>
            <a:r>
              <a:rPr lang="zh-CN" altLang="zh-CN" dirty="0" smtClean="0"/>
              <a:t>3</a:t>
            </a:r>
            <a:r>
              <a:rPr lang="en-US" altLang="zh-CN" dirty="0" smtClean="0"/>
              <a:t>00m</a:t>
            </a:r>
            <a:r>
              <a:rPr lang="zh-CN" altLang="en-US" baseline="30000" dirty="0" smtClean="0"/>
              <a:t>2</a:t>
            </a:r>
            <a:r>
              <a:rPr lang="zh-CN" altLang="en-US" dirty="0" smtClean="0"/>
              <a:t>整合环境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开源协议：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创作者的知识交换协议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可重组的机电元件：快速产品成形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学生团队：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校内丰沛的人力资源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651" y="4420533"/>
            <a:ext cx="1441622" cy="341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736" y="4847612"/>
            <a:ext cx="498701" cy="498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809" y="4847612"/>
            <a:ext cx="733225" cy="4987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1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682"/>
            <a:ext cx="8229600" cy="11263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实验室探究课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，全校</a:t>
            </a:r>
            <a:r>
              <a:rPr lang="en-US" altLang="zh-CN" dirty="0" smtClean="0"/>
              <a:t>100+</a:t>
            </a:r>
            <a:r>
              <a:rPr lang="zh-CN" altLang="en-US" dirty="0" smtClean="0"/>
              <a:t>重点实验室</a:t>
            </a:r>
            <a:endParaRPr lang="en-US" altLang="zh-CN" dirty="0" smtClean="0"/>
          </a:p>
          <a:p>
            <a:pPr lvl="1"/>
            <a:r>
              <a:rPr lang="zh-CN" altLang="en-US" dirty="0"/>
              <a:t>卢达溶，</a:t>
            </a:r>
            <a:r>
              <a:rPr lang="zh-CN" altLang="en-US" dirty="0" smtClean="0"/>
              <a:t>李双寿，汤彬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33" y="2894005"/>
            <a:ext cx="4959869" cy="3300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572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工程管理硕士</a:t>
            </a:r>
            <a:r>
              <a:rPr lang="en-US" altLang="zh-CN" dirty="0" smtClean="0"/>
              <a:t> </a:t>
            </a:r>
            <a:r>
              <a:rPr lang="zh-CN" altLang="en-US" dirty="0" smtClean="0"/>
              <a:t>入学导引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学生制作的视频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90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5" y="1574693"/>
            <a:ext cx="5724764" cy="33917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虚拟货币的交易总结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31796921"/>
              </p:ext>
            </p:extLst>
          </p:nvPr>
        </p:nvGraphicFramePr>
        <p:xfrm>
          <a:off x="645044" y="2479159"/>
          <a:ext cx="7517658" cy="3574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88155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Lego2Nano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5899" y="2179507"/>
            <a:ext cx="399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（省却视频）</a:t>
            </a:r>
            <a:endParaRPr lang="en-US" sz="5400" dirty="0"/>
          </a:p>
        </p:txBody>
      </p:sp>
    </p:spTree>
    <p:extLst>
      <p:ext uri="{BB962C8B-B14F-4D97-AF65-F5344CB8AC3E}">
        <p14:creationId xmlns="" xmlns:p14="http://schemas.microsoft.com/office/powerpoint/2010/main" val="29701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的</a:t>
            </a:r>
            <a:r>
              <a:rPr lang="zh-TW" altLang="en-US" dirty="0" smtClean="0"/>
              <a:t>成長軌跡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62431576"/>
              </p:ext>
            </p:extLst>
          </p:nvPr>
        </p:nvGraphicFramePr>
        <p:xfrm>
          <a:off x="229809" y="1924171"/>
          <a:ext cx="8686800" cy="315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524"/>
                <a:gridCol w="2092476"/>
                <a:gridCol w="3860800"/>
              </a:tblGrid>
              <a:tr h="429547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2013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学校数量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10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参与国家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4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学生年龄层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大学生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从幼儿园到博士生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563093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挑战项目内容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供应链系统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可持续发展数字国度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  <a:tr h="429547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800" dirty="0" smtClean="0">
                          <a:latin typeface="华文楷体"/>
                          <a:ea typeface="华文楷体"/>
                          <a:cs typeface="华文楷体"/>
                        </a:rPr>
                        <a:t>参与实验室数量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华文楷体"/>
                          <a:ea typeface="华文楷体"/>
                          <a:cs typeface="华文楷体"/>
                        </a:rPr>
                        <a:t>12</a:t>
                      </a:r>
                      <a:endParaRPr lang="en-US" sz="2800" dirty="0"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979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0" descr="China's Growing Maker Movement - WSJ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154674" y="1744299"/>
            <a:ext cx="3205907" cy="40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国内外媒体报道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教育信息传播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98167" y="2184869"/>
            <a:ext cx="2133455" cy="3519234"/>
            <a:chOff x="3321955" y="3898900"/>
            <a:chExt cx="2133455" cy="3519234"/>
          </a:xfrm>
        </p:grpSpPr>
        <p:pic>
          <p:nvPicPr>
            <p:cNvPr id="5" name="Picture 7" descr="cc-cn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3220" y="6175219"/>
              <a:ext cx="1179572" cy="43199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321955" y="3898900"/>
              <a:ext cx="2133455" cy="2030520"/>
              <a:chOff x="3322774" y="4134813"/>
              <a:chExt cx="2133455" cy="2030520"/>
            </a:xfrm>
          </p:grpSpPr>
          <p:pic>
            <p:nvPicPr>
              <p:cNvPr id="9" name="图片 17" descr="Gizmag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0272" y="4537568"/>
                <a:ext cx="720000" cy="235597"/>
              </a:xfrm>
              <a:prstGeom prst="rect">
                <a:avLst/>
              </a:prstGeom>
            </p:spPr>
          </p:pic>
          <p:pic>
            <p:nvPicPr>
              <p:cNvPr id="10" name="图片 18" descr="Mak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7583" y="5167516"/>
                <a:ext cx="720000" cy="282375"/>
              </a:xfrm>
              <a:prstGeom prst="rect">
                <a:avLst/>
              </a:prstGeom>
            </p:spPr>
          </p:pic>
          <p:pic>
            <p:nvPicPr>
              <p:cNvPr id="11" name="图片 19" descr="WIRED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07007" y="5587017"/>
                <a:ext cx="720000" cy="479613"/>
              </a:xfrm>
              <a:prstGeom prst="rect">
                <a:avLst/>
              </a:prstGeom>
            </p:spPr>
          </p:pic>
          <p:pic>
            <p:nvPicPr>
              <p:cNvPr id="12" name="图片 20" descr="京华时报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1506" y="5967927"/>
                <a:ext cx="720000" cy="197406"/>
              </a:xfrm>
              <a:prstGeom prst="rect">
                <a:avLst/>
              </a:prstGeom>
            </p:spPr>
          </p:pic>
          <p:pic>
            <p:nvPicPr>
              <p:cNvPr id="13" name="图片 21" descr="人民日报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76646" y="4403109"/>
                <a:ext cx="720000" cy="370056"/>
              </a:xfrm>
              <a:prstGeom prst="rect">
                <a:avLst/>
              </a:prstGeom>
            </p:spPr>
          </p:pic>
          <p:pic>
            <p:nvPicPr>
              <p:cNvPr id="14" name="图片 22" descr="北京日报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5073" y="5203211"/>
                <a:ext cx="720000" cy="285809"/>
              </a:xfrm>
              <a:prstGeom prst="rect">
                <a:avLst/>
              </a:prstGeom>
            </p:spPr>
          </p:pic>
          <p:pic>
            <p:nvPicPr>
              <p:cNvPr id="15" name="图片 23" descr="新华社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6179" y="4134813"/>
                <a:ext cx="1054093" cy="349590"/>
              </a:xfrm>
              <a:prstGeom prst="rect">
                <a:avLst/>
              </a:prstGeom>
            </p:spPr>
          </p:pic>
          <p:pic>
            <p:nvPicPr>
              <p:cNvPr id="16" name="图片 24" descr="科技日报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0272" y="5553281"/>
                <a:ext cx="720000" cy="273543"/>
              </a:xfrm>
              <a:prstGeom prst="rect">
                <a:avLst/>
              </a:prstGeom>
            </p:spPr>
          </p:pic>
          <p:pic>
            <p:nvPicPr>
              <p:cNvPr id="17" name="图片 7" descr="The-Wall-Street-Journal-Logo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2774" y="4859235"/>
                <a:ext cx="2133455" cy="181281"/>
              </a:xfrm>
              <a:prstGeom prst="rect">
                <a:avLst/>
              </a:prstGeom>
            </p:spPr>
          </p:pic>
        </p:grpSp>
        <p:pic>
          <p:nvPicPr>
            <p:cNvPr id="7" name="图片 32" descr="School of Open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4994" y="6100707"/>
              <a:ext cx="927877" cy="731992"/>
            </a:xfrm>
            <a:prstGeom prst="rect">
              <a:avLst/>
            </a:prstGeom>
          </p:spPr>
        </p:pic>
        <p:pic>
          <p:nvPicPr>
            <p:cNvPr id="8" name="图片 13" descr="CC_Summit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4515" y="6986135"/>
              <a:ext cx="1737928" cy="431999"/>
            </a:xfrm>
            <a:prstGeom prst="rect">
              <a:avLst/>
            </a:prstGeom>
          </p:spPr>
        </p:pic>
      </p:grpSp>
      <p:pic>
        <p:nvPicPr>
          <p:cNvPr id="21" name="图片 28" descr="2013-09-25 Make_Building a Low-Cost Nanoscope with Lego and Makeblock screenshot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898" y="2789174"/>
            <a:ext cx="1732981" cy="2655023"/>
          </a:xfrm>
          <a:prstGeom prst="rect">
            <a:avLst/>
          </a:prstGeom>
        </p:spPr>
      </p:pic>
      <p:pic>
        <p:nvPicPr>
          <p:cNvPr id="22" name="图片 29" descr="2013-01-18 人民日报 16 跨学科系统集成设计挑战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60" y="2221072"/>
            <a:ext cx="2504041" cy="3184000"/>
          </a:xfrm>
          <a:prstGeom prst="rect">
            <a:avLst/>
          </a:prstGeom>
        </p:spPr>
      </p:pic>
      <p:pic>
        <p:nvPicPr>
          <p:cNvPr id="23" name="Picture 22" descr="2013-09-07 京华时报 09 LEGO2NANO.jp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918352" y="3478303"/>
            <a:ext cx="1313252" cy="1474171"/>
          </a:xfrm>
          <a:prstGeom prst="rect">
            <a:avLst/>
          </a:prstGeom>
        </p:spPr>
      </p:pic>
      <p:pic>
        <p:nvPicPr>
          <p:cNvPr id="19" name="图片 27" descr="2013-09-18 WIRED_UCL students build low-cost, Arduino-powered, Lego atomic force microscope (Wired UK) screenshot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520" y="3681252"/>
            <a:ext cx="1713165" cy="273819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33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微学校</a:t>
            </a:r>
            <a:r>
              <a:rPr lang="zh-CN" altLang="en-US" dirty="0" smtClean="0"/>
              <a:t>的独特优势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smtClean="0"/>
              <a:t>配合创客空间与中国制</a:t>
            </a:r>
            <a:r>
              <a:rPr lang="zh-CN" altLang="en-US" dirty="0" smtClean="0"/>
              <a:t>造的产业背景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Microduino</a:t>
            </a:r>
            <a:r>
              <a:rPr lang="en-US" altLang="zh-CN" dirty="0" smtClean="0"/>
              <a:t>, Google Glass,…)</a:t>
            </a:r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“廉价”资金的供应，造成青年的创业潮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25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数字世界的发展规律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369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摩尔定律指挥着信息产业的总体规划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7106" y="5921819"/>
            <a:ext cx="5009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asia.cnet.com</a:t>
            </a:r>
            <a:r>
              <a:rPr lang="en-US" sz="1100" dirty="0"/>
              <a:t>/idf-2009-intel-continues-to-pursue-moores-law-62057958.htm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06" y="2266126"/>
            <a:ext cx="4858319" cy="3643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273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校园的信息化？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43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产学研三方的协同“操作系统”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数字化内容的分享，传送，处理，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专职人员参与活动的开发，规划，营运</a:t>
            </a:r>
            <a:endParaRPr lang="en-US" altLang="zh-CN" dirty="0" smtClean="0"/>
          </a:p>
          <a:p>
            <a:r>
              <a:rPr lang="zh-CN" altLang="en-US" dirty="0" smtClean="0"/>
              <a:t>符合摩尔定律的常设性组织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8" y="4864530"/>
            <a:ext cx="1914477" cy="1510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4" y="4942490"/>
            <a:ext cx="2889389" cy="12955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24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时下最盛行的学习活动？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43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高度受欢迎的：创客空间，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创客马拉松？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65" y="2582000"/>
            <a:ext cx="4200076" cy="2805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1" y="2316821"/>
            <a:ext cx="2820311" cy="421123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37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6081934"/>
              </p:ext>
            </p:extLst>
          </p:nvPr>
        </p:nvGraphicFramePr>
        <p:xfrm>
          <a:off x="252000" y="549000"/>
          <a:ext cx="864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72388" y="6419444"/>
            <a:ext cx="322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badi MT Condensed Light"/>
                <a:cs typeface="Abadi MT Condensed Light"/>
              </a:rPr>
              <a:t>Source</a:t>
            </a:r>
            <a:r>
              <a:rPr lang="en-US" sz="1000" dirty="0">
                <a:latin typeface="Abadi MT Condensed Light"/>
                <a:cs typeface="Abadi MT Condensed Light"/>
              </a:rPr>
              <a:t>: </a:t>
            </a:r>
            <a:r>
              <a:rPr lang="en-US" sz="1000" dirty="0">
                <a:latin typeface="Abadi MT Condensed Light"/>
                <a:cs typeface="Abadi MT Condensed Light"/>
                <a:hlinkClick r:id="rId3"/>
              </a:rPr>
              <a:t>http://hackerspaces.org/wiki/</a:t>
            </a:r>
            <a:r>
              <a:rPr lang="en-US" sz="1000" dirty="0" smtClean="0">
                <a:latin typeface="Abadi MT Condensed Light"/>
                <a:cs typeface="Abadi MT Condensed Light"/>
                <a:hlinkClick r:id="rId3"/>
              </a:rPr>
              <a:t>List_of_planned_Hacker_Spaces</a:t>
            </a:r>
            <a:endParaRPr lang="en-US" sz="1000" dirty="0">
              <a:latin typeface="Abadi MT Condensed Light"/>
              <a:cs typeface="Abadi MT Condensed Light"/>
            </a:endParaRPr>
          </a:p>
        </p:txBody>
      </p:sp>
      <p:pic>
        <p:nvPicPr>
          <p:cNvPr id="4" name="Picture 3" descr="Mitch Altma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33" y="3991052"/>
            <a:ext cx="1132874" cy="17007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4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启动清华驻校创客项目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258" y="1600200"/>
            <a:ext cx="4433542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融合中国元素的现代组织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起源于电子产业的草根组织，符合摩尔定律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核心成员为信息产业的领跑者，推动创新</a:t>
            </a:r>
            <a:endParaRPr lang="en-US" altLang="zh-CN" dirty="0" smtClean="0"/>
          </a:p>
          <a:p>
            <a:pPr lvl="1"/>
            <a:r>
              <a:rPr lang="zh-CN" altLang="en-US" dirty="0"/>
              <a:t>导入</a:t>
            </a:r>
            <a:r>
              <a:rPr lang="en-US" altLang="zh-CN" dirty="0"/>
              <a:t>Web 2.0</a:t>
            </a:r>
            <a:r>
              <a:rPr lang="zh-CN" altLang="en-US" dirty="0"/>
              <a:t>的思想</a:t>
            </a:r>
            <a:endParaRPr lang="en-US" altLang="zh-CN" dirty="0"/>
          </a:p>
          <a:p>
            <a:pPr lvl="2"/>
            <a:r>
              <a:rPr lang="zh-CN" altLang="en-US" dirty="0"/>
              <a:t>由学生决定内容与格式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 descr="Poster1.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96" y="1417371"/>
            <a:ext cx="3574324" cy="50527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1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校园中常设组织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大学校园内：驻校创客项目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已于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日在北京清华大学正式启动</a:t>
            </a:r>
            <a:endParaRPr lang="en-US" altLang="zh-CN" dirty="0"/>
          </a:p>
          <a:p>
            <a:pPr lvl="1"/>
            <a:r>
              <a:rPr lang="zh-CN" altLang="en-US" dirty="0" smtClean="0"/>
              <a:t>驻校创客将辅助开发</a:t>
            </a:r>
            <a:r>
              <a:rPr lang="en-US" altLang="zh-CN" dirty="0" smtClean="0"/>
              <a:t>XLP</a:t>
            </a:r>
            <a:r>
              <a:rPr lang="zh-CN" altLang="en-US" dirty="0" smtClean="0"/>
              <a:t>课程于教学内容</a:t>
            </a:r>
            <a:endParaRPr lang="en-US" dirty="0"/>
          </a:p>
          <a:p>
            <a:r>
              <a:rPr lang="zh-CN" altLang="en-US" dirty="0" smtClean="0"/>
              <a:t>中小学校园内：创客空间</a:t>
            </a:r>
            <a:endParaRPr lang="en-US" altLang="zh-CN" dirty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/>
              <a:t>年</a:t>
            </a:r>
            <a:r>
              <a:rPr lang="en-US" altLang="zh-CN" dirty="0" smtClean="0"/>
              <a:t>1</a:t>
            </a:r>
            <a:r>
              <a:rPr lang="zh-CN" altLang="zh-CN" dirty="0"/>
              <a:t>1</a:t>
            </a:r>
            <a:r>
              <a:rPr lang="zh-CN" altLang="en-US" dirty="0" smtClean="0"/>
              <a:t>月起在清华附中正式立项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欢迎现场同志们参与附中空间的各种建议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19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中国教育的新机遇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摩尔定律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年的今天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知识内容交换过程的记录：货币化的交易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跨学科人员参与内容的开发，审核，校对</a:t>
            </a:r>
            <a:endParaRPr lang="en-US" altLang="zh-CN" dirty="0" smtClean="0"/>
          </a:p>
          <a:p>
            <a:r>
              <a:rPr lang="zh-CN" altLang="en-US" dirty="0" smtClean="0"/>
              <a:t>初学者创新的可能性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苹果的乔布斯，脸书的</a:t>
            </a:r>
            <a:r>
              <a:rPr lang="en-US" altLang="zh-CN" dirty="0" err="1" smtClean="0"/>
              <a:t>Zukeberg</a:t>
            </a:r>
            <a:r>
              <a:rPr lang="en-US" altLang="zh-CN" dirty="0" smtClean="0"/>
              <a:t> </a:t>
            </a:r>
            <a:r>
              <a:rPr lang="zh-CN" altLang="en-US" dirty="0" smtClean="0"/>
              <a:t>都是产业的菜鸟，也是产业的原创者</a:t>
            </a:r>
            <a:endParaRPr lang="en-US" altLang="zh-CN" dirty="0" smtClean="0"/>
          </a:p>
          <a:p>
            <a:r>
              <a:rPr lang="zh-CN" altLang="en-US" dirty="0" smtClean="0"/>
              <a:t>中国的制造业，市场与资金的规模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已经可以支撑，独立而原创的产品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92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极限学习工作流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6670" y="2064240"/>
              <a:ext cx="2925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跨学科设计与创造（挑战方设计环节、任务方检验环节）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pPr/>
              <a:t>26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26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何处不是第二课堂？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3340" y="1409279"/>
            <a:ext cx="8249280" cy="4900615"/>
            <a:chOff x="63918" y="1912400"/>
            <a:chExt cx="8249280" cy="4900615"/>
          </a:xfrm>
        </p:grpSpPr>
        <p:sp>
          <p:nvSpPr>
            <p:cNvPr id="5" name="Right Arrow 4"/>
            <p:cNvSpPr/>
            <p:nvPr/>
          </p:nvSpPr>
          <p:spPr>
            <a:xfrm rot="900000">
              <a:off x="129890" y="443517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来校新生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800000">
              <a:off x="2113072" y="2954289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20700000">
              <a:off x="129889" y="561191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校外创客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99586" y="4411347"/>
              <a:ext cx="575556" cy="2265832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导引课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335954" y="4880470"/>
              <a:ext cx="184213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华文楷体"/>
                  <a:ea typeface="华文楷体"/>
                  <a:cs typeface="华文楷体"/>
                </a:rPr>
                <a:t>TEDxTHU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演讲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104937" y="4604449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驻校创客系列讲座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19806" y="3880597"/>
              <a:ext cx="1632908" cy="7824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实验室探究课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0208" y="1912400"/>
              <a:ext cx="827794" cy="119685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第一课堂学习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7642" y="2610492"/>
              <a:ext cx="575556" cy="2540210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创客马拉松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900000">
              <a:off x="1557834" y="3574811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在校学生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35954" y="6271142"/>
              <a:ext cx="1768984" cy="5418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内容挖掘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18" y="3557431"/>
              <a:ext cx="1509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dirty="0">
                  <a:latin typeface="华文楷体"/>
                  <a:ea typeface="华文楷体"/>
                  <a:cs typeface="华文楷体"/>
                </a:rPr>
                <a:t>内容的筛选、发布与传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播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2187" y="4411347"/>
              <a:ext cx="1469830" cy="864225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驻校创客项目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104937" y="3153097"/>
              <a:ext cx="1632908" cy="782475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社团活动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68881" y="5282214"/>
              <a:ext cx="1523135" cy="815023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华文楷体"/>
                  <a:ea typeface="华文楷体"/>
                  <a:cs typeface="华文楷体"/>
                </a:rPr>
                <a:t>XLP</a:t>
              </a:r>
              <a:r>
                <a:rPr lang="zh-CN" altLang="en-US" dirty="0" smtClean="0">
                  <a:latin typeface="华文楷体"/>
                  <a:ea typeface="华文楷体"/>
                  <a:cs typeface="华文楷体"/>
                </a:rPr>
                <a:t>项目设计</a:t>
              </a:r>
              <a:endParaRPr lang="en-US" dirty="0"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34409" y="3270643"/>
              <a:ext cx="2203233" cy="10490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65000"/>
                    </a:schemeClr>
                  </a:solidFill>
                  <a:latin typeface="华文楷体"/>
                  <a:ea typeface="华文楷体"/>
                  <a:cs typeface="华文楷体"/>
                </a:rPr>
                <a:t>第二课堂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347514" y="5768022"/>
            <a:ext cx="2531492" cy="541873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项目选择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903864" y="5768021"/>
            <a:ext cx="2086482" cy="54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协同开发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44564" y="5307263"/>
            <a:ext cx="3662703" cy="13369"/>
          </a:xfrm>
          <a:prstGeom prst="straightConnector1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3" idx="3"/>
            <a:endCxn id="13" idx="2"/>
          </p:cNvCxnSpPr>
          <p:nvPr/>
        </p:nvCxnSpPr>
        <p:spPr>
          <a:xfrm flipV="1">
            <a:off x="7461438" y="4647581"/>
            <a:ext cx="733404" cy="539024"/>
          </a:xfrm>
          <a:prstGeom prst="curvedConnector2">
            <a:avLst/>
          </a:prstGeom>
          <a:ln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>
                <a:latin typeface="华文楷体"/>
                <a:ea typeface="华文楷体"/>
                <a:cs typeface="华文楷体"/>
              </a:rPr>
              <a:pPr/>
              <a:t>27</a:t>
            </a:fld>
            <a:endParaRPr 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8" name="Picture 27" descr="Screen Shot 2013-06-08 at 8.49.45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575203" y="5320632"/>
            <a:ext cx="1415143" cy="3229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568008" y="1388774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12669" y="5785389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0494" y="1740818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97160" y="1600967"/>
            <a:ext cx="2203233" cy="10490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</a:rPr>
              <a:t>第二课堂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108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3-05-25 at 8.11.19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920" y="0"/>
            <a:ext cx="7875854" cy="6858000"/>
          </a:xfrm>
          <a:prstGeom prst="rect">
            <a:avLst/>
          </a:prstGeom>
        </p:spPr>
      </p:pic>
      <p:pic>
        <p:nvPicPr>
          <p:cNvPr id="2" name="Picture 1" descr="Screen Shot 2013-06-08 at 8.49.45 A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75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08" y="2917322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90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挑战任务：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针对多个校内的实体空间，将其转化为具有吸引力的学习、交流或创客空间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用网络化的数据协同技术，整体性地收集学生群体的学习过程数据（</a:t>
            </a:r>
            <a:r>
              <a:rPr lang="en-US" altLang="zh-CN" dirty="0" err="1" smtClean="0"/>
              <a:t>Git+GitLab+</a:t>
            </a:r>
            <a:r>
              <a:rPr lang="en-US" altLang="zh-CN" dirty="0" err="1" smtClean="0">
                <a:solidFill>
                  <a:srgbClr val="FF0000"/>
                </a:solidFill>
              </a:rPr>
              <a:t>XLP</a:t>
            </a:r>
            <a:r>
              <a:rPr lang="en-US" altLang="zh-CN" dirty="0" smtClean="0">
                <a:solidFill>
                  <a:srgbClr val="FF0000"/>
                </a:solidFill>
              </a:rPr>
              <a:t> Bots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交付的设计方案：镜像世界（</a:t>
            </a:r>
            <a:r>
              <a:rPr lang="en-US" altLang="zh-CN" dirty="0" smtClean="0"/>
              <a:t>Mirrored World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虚拟空间的数据内容，反映实体空间的学习活动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实体空间的布局与器材，应当支撑数字化的学习过程</a:t>
            </a:r>
            <a:endParaRPr lang="en-US" altLang="zh-CN" dirty="0" smtClean="0"/>
          </a:p>
          <a:p>
            <a:r>
              <a:rPr lang="zh-CN" altLang="en-US" dirty="0" smtClean="0"/>
              <a:t>评价指标：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最终的镜像空间设计方案内容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数据的演进记录，分析学生群体的行为能力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066" y="4830522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11" y="4849156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6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41" y="1539747"/>
            <a:ext cx="5199545" cy="421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9766" y="5909088"/>
            <a:ext cx="2698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</a:t>
            </a:r>
            <a:r>
              <a:rPr lang="en-US" sz="1100" dirty="0" err="1"/>
              <a:t>from:http</a:t>
            </a:r>
            <a:r>
              <a:rPr lang="en-US" sz="1100" dirty="0"/>
              <a:t>://hannah321.edublogs.org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892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穿越式的学习空间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全校范围的空间设计方案，科系互补方案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67867" y="2441747"/>
            <a:ext cx="7818933" cy="3662386"/>
            <a:chOff x="851234" y="2431795"/>
            <a:chExt cx="7818933" cy="3662386"/>
          </a:xfrm>
        </p:grpSpPr>
        <p:sp>
          <p:nvSpPr>
            <p:cNvPr id="4" name="Rectangle 3"/>
            <p:cNvSpPr/>
            <p:nvPr/>
          </p:nvSpPr>
          <p:spPr>
            <a:xfrm>
              <a:off x="3323863" y="2431795"/>
              <a:ext cx="2351025" cy="675498"/>
            </a:xfrm>
            <a:prstGeom prst="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清华校园空间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stCxn id="4" idx="2"/>
              <a:endCxn id="5" idx="0"/>
            </p:cNvCxnSpPr>
            <p:nvPr/>
          </p:nvCxnSpPr>
          <p:spPr>
            <a:xfrm flipH="1">
              <a:off x="1959188" y="3107293"/>
              <a:ext cx="2540188" cy="4998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" idx="2"/>
              <a:endCxn id="8" idx="0"/>
            </p:cNvCxnSpPr>
            <p:nvPr/>
          </p:nvCxnSpPr>
          <p:spPr>
            <a:xfrm flipH="1">
              <a:off x="2634771" y="3107293"/>
              <a:ext cx="1864605" cy="2148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6" idx="0"/>
            </p:cNvCxnSpPr>
            <p:nvPr/>
          </p:nvCxnSpPr>
          <p:spPr>
            <a:xfrm flipH="1">
              <a:off x="4066801" y="3107293"/>
              <a:ext cx="432575" cy="1314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" idx="2"/>
              <a:endCxn id="9" idx="0"/>
            </p:cNvCxnSpPr>
            <p:nvPr/>
          </p:nvCxnSpPr>
          <p:spPr>
            <a:xfrm>
              <a:off x="4499376" y="3107293"/>
              <a:ext cx="2060321" cy="2311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" idx="2"/>
              <a:endCxn id="7" idx="0"/>
            </p:cNvCxnSpPr>
            <p:nvPr/>
          </p:nvCxnSpPr>
          <p:spPr>
            <a:xfrm>
              <a:off x="4499376" y="3107293"/>
              <a:ext cx="3062838" cy="324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851234" y="3607162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基础工业训练中心的教学空间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8847" y="4421397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清华创客空间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54260" y="3432113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工业工程系</a:t>
              </a:r>
              <a:r>
                <a:rPr lang="en-US" altLang="zh-CN" dirty="0" err="1" smtClean="0"/>
                <a:t>Toyhouse</a:t>
              </a:r>
              <a:r>
                <a:rPr lang="en-US" altLang="zh-CN" dirty="0" smtClean="0"/>
                <a:t> Studio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6817" y="5255379"/>
              <a:ext cx="2215907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学生宿舍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74754" y="5418683"/>
              <a:ext cx="2769885" cy="6754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教授办公室，实验室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70064" y="3617114"/>
            <a:ext cx="2215907" cy="6754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美术学院</a:t>
            </a:r>
            <a:endParaRPr lang="en-US" dirty="0"/>
          </a:p>
        </p:txBody>
      </p:sp>
      <p:cxnSp>
        <p:nvCxnSpPr>
          <p:cNvPr id="18" name="Straight Connector 17"/>
          <p:cNvCxnSpPr>
            <a:stCxn id="4" idx="2"/>
            <a:endCxn id="16" idx="0"/>
          </p:cNvCxnSpPr>
          <p:nvPr/>
        </p:nvCxnSpPr>
        <p:spPr>
          <a:xfrm>
            <a:off x="4516009" y="3117245"/>
            <a:ext cx="762009" cy="4998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83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-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438" y="131763"/>
            <a:ext cx="9450388" cy="66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46889" y="1760625"/>
            <a:ext cx="497111" cy="45243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李兆基科技大楼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基础工业训练中心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66535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00" y="1803986"/>
            <a:ext cx="7215423" cy="3461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5702" y="207593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关系网络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6046" y="2006955"/>
            <a:ext cx="877163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lang="zh-TW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7302" y="4338598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培训和支持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8830" y="3004066"/>
            <a:ext cx="2416347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工具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包括硬件和软件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3202" y="3911600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学习实验室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100" y="386324"/>
            <a:ext cx="2337504" cy="1315205"/>
          </a:xfrm>
          <a:prstGeom prst="rect">
            <a:avLst/>
          </a:prstGeom>
        </p:spPr>
      </p:pic>
      <p:pic>
        <p:nvPicPr>
          <p:cNvPr id="13" name="Picture 12" descr="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728" y="413576"/>
            <a:ext cx="2289072" cy="1287954"/>
          </a:xfrm>
          <a:prstGeom prst="rect">
            <a:avLst/>
          </a:prstGeom>
        </p:spPr>
      </p:pic>
      <p:pic>
        <p:nvPicPr>
          <p:cNvPr id="14" name="Picture 13" descr="i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36" y="5251012"/>
            <a:ext cx="2374197" cy="1335850"/>
          </a:xfrm>
          <a:prstGeom prst="rect">
            <a:avLst/>
          </a:prstGeom>
        </p:spPr>
      </p:pic>
      <p:pic>
        <p:nvPicPr>
          <p:cNvPr id="15" name="Picture 14" descr="d_0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704" y="410282"/>
            <a:ext cx="2294924" cy="1291247"/>
          </a:xfrm>
          <a:prstGeom prst="rect">
            <a:avLst/>
          </a:prstGeom>
        </p:spPr>
      </p:pic>
      <p:pic>
        <p:nvPicPr>
          <p:cNvPr id="16" name="Picture 15" descr="l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733" y="5251012"/>
            <a:ext cx="2374196" cy="1335850"/>
          </a:xfrm>
          <a:prstGeom prst="rect">
            <a:avLst/>
          </a:prstGeom>
        </p:spPr>
      </p:pic>
      <p:pic>
        <p:nvPicPr>
          <p:cNvPr id="17" name="Picture 16" descr="k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728" y="5251012"/>
            <a:ext cx="2374195" cy="13358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42608" y="3018531"/>
            <a:ext cx="497111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图片来源：清华美院付志勇老师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69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穿越时间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架设</a:t>
            </a:r>
            <a:r>
              <a:rPr lang="en-US" altLang="zh-CN" dirty="0" err="1" smtClean="0"/>
              <a:t>Git+GitLab</a:t>
            </a:r>
            <a:r>
              <a:rPr lang="zh-CN" altLang="en-US" dirty="0" smtClean="0"/>
              <a:t>＋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zh-CN" altLang="en-US" dirty="0" smtClean="0"/>
              <a:t>数据平台，测试功能与稳定性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挑战方人员招募，参与开发</a:t>
            </a:r>
            <a:r>
              <a:rPr lang="zh-CN" altLang="en-US" b="1" u="sng" dirty="0" smtClean="0"/>
              <a:t>导引课</a:t>
            </a:r>
            <a:r>
              <a:rPr lang="zh-CN" altLang="en-US" dirty="0" smtClean="0"/>
              <a:t>的各项活动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从校内社团与学生群体招募</a:t>
            </a:r>
            <a:r>
              <a:rPr lang="en-US" altLang="zh-CN" dirty="0" smtClean="0"/>
              <a:t>20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国内外院校的志愿者</a:t>
            </a:r>
            <a:r>
              <a:rPr lang="en-US" altLang="zh-CN" dirty="0" smtClean="0"/>
              <a:t>10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15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社会各界的精英人士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包括驻校创客人士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</a:t>
            </a:r>
            <a:r>
              <a:rPr lang="en-US" altLang="zh-CN" dirty="0" smtClean="0">
                <a:solidFill>
                  <a:srgbClr val="FF0000"/>
                </a:solidFill>
              </a:rPr>
              <a:t>XLP Bots</a:t>
            </a:r>
            <a:r>
              <a:rPr lang="en-US" altLang="zh-CN" dirty="0" smtClean="0"/>
              <a:t>, </a:t>
            </a:r>
            <a:r>
              <a:rPr lang="zh-CN" altLang="en-US" dirty="0" smtClean="0"/>
              <a:t>基于分布式工作流的理念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01" y="2374134"/>
            <a:ext cx="658080" cy="65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66" y="2392768"/>
            <a:ext cx="1598615" cy="6394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92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治大国如烹小鲜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驱动群体行为的四力</a:t>
            </a:r>
            <a:endParaRPr lang="en-US" dirty="0"/>
          </a:p>
        </p:txBody>
      </p:sp>
      <p:sp>
        <p:nvSpPr>
          <p:cNvPr id="4" name="Rectangle 28"/>
          <p:cNvSpPr>
            <a:spLocks/>
          </p:cNvSpPr>
          <p:nvPr/>
        </p:nvSpPr>
        <p:spPr bwMode="auto">
          <a:xfrm>
            <a:off x="1200384" y="4944654"/>
            <a:ext cx="5778394" cy="35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Ideas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from </a:t>
            </a:r>
            <a:r>
              <a:rPr lang="en-US" sz="800" i="1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Code: And Other Laws of Cyberspace </a:t>
            </a:r>
            <a:r>
              <a:rPr lang="en-US" sz="800" dirty="0">
                <a:solidFill>
                  <a:srgbClr val="A6A6A6"/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- by 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Lawrence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  <a:latin typeface="华文楷体"/>
                <a:ea typeface="华文楷体"/>
                <a:cs typeface="华文楷体"/>
                <a:sym typeface="Helvetica Neue" charset="0"/>
              </a:rPr>
              <a:t>Lessig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华文楷体"/>
              <a:ea typeface="华文楷体"/>
              <a:cs typeface="华文楷体"/>
              <a:sym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88085" y="2347329"/>
            <a:ext cx="5991120" cy="3605271"/>
            <a:chOff x="1101097" y="6056590"/>
            <a:chExt cx="4147774" cy="2459090"/>
          </a:xfrm>
        </p:grpSpPr>
        <p:grpSp>
          <p:nvGrpSpPr>
            <p:cNvPr id="6" name="Group 5"/>
            <p:cNvGrpSpPr/>
            <p:nvPr/>
          </p:nvGrpSpPr>
          <p:grpSpPr>
            <a:xfrm>
              <a:off x="1101097" y="6056590"/>
              <a:ext cx="4120255" cy="2451007"/>
              <a:chOff x="1112141" y="5788341"/>
              <a:chExt cx="4120255" cy="2451007"/>
            </a:xfrm>
          </p:grpSpPr>
          <p:sp>
            <p:nvSpPr>
              <p:cNvPr id="15" name="Right Arrow 14"/>
              <p:cNvSpPr/>
              <p:nvPr/>
            </p:nvSpPr>
            <p:spPr>
              <a:xfrm>
                <a:off x="2599754" y="6981553"/>
                <a:ext cx="216000" cy="149311"/>
              </a:xfrm>
              <a:prstGeom prst="rightArrow">
                <a:avLst/>
              </a:prstGeom>
              <a:solidFill>
                <a:srgbClr val="80004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5400000">
                <a:off x="3022553" y="6597927"/>
                <a:ext cx="272459" cy="118371"/>
              </a:xfrm>
              <a:prstGeom prst="rightArrow">
                <a:avLst/>
              </a:prstGeom>
              <a:solidFill>
                <a:srgbClr val="804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0800000">
                <a:off x="3499336" y="6981553"/>
                <a:ext cx="216000" cy="149311"/>
              </a:xfrm>
              <a:prstGeom prst="rightArrow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6200000">
                <a:off x="3022552" y="7427731"/>
                <a:ext cx="272459" cy="118371"/>
              </a:xfrm>
              <a:prstGeom prst="rightArrow">
                <a:avLst/>
              </a:prstGeom>
              <a:solidFill>
                <a:srgbClr val="004080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endParaRPr lang="en-US" sz="10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19" name="AutoShape 12"/>
              <p:cNvSpPr>
                <a:spLocks/>
              </p:cNvSpPr>
              <p:nvPr/>
            </p:nvSpPr>
            <p:spPr bwMode="auto">
              <a:xfrm>
                <a:off x="3706871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408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法则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0" name="AutoShape 15"/>
              <p:cNvSpPr>
                <a:spLocks/>
              </p:cNvSpPr>
              <p:nvPr/>
            </p:nvSpPr>
            <p:spPr bwMode="auto">
              <a:xfrm>
                <a:off x="1757843" y="6923487"/>
                <a:ext cx="863999" cy="265442"/>
              </a:xfrm>
              <a:prstGeom prst="roundRect">
                <a:avLst>
                  <a:gd name="adj" fmla="val 46875"/>
                </a:avLst>
              </a:prstGeom>
              <a:solidFill>
                <a:srgbClr val="80004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架构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1" name="AutoShape 18"/>
              <p:cNvSpPr>
                <a:spLocks/>
              </p:cNvSpPr>
              <p:nvPr/>
            </p:nvSpPr>
            <p:spPr bwMode="auto">
              <a:xfrm>
                <a:off x="2654783" y="7453393"/>
                <a:ext cx="1008000" cy="275092"/>
              </a:xfrm>
              <a:prstGeom prst="roundRect">
                <a:avLst>
                  <a:gd name="adj" fmla="val 46875"/>
                </a:avLst>
              </a:prstGeom>
              <a:solidFill>
                <a:srgbClr val="004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常态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2" name="AutoShape 21"/>
              <p:cNvSpPr>
                <a:spLocks/>
              </p:cNvSpPr>
              <p:nvPr/>
            </p:nvSpPr>
            <p:spPr bwMode="auto">
              <a:xfrm>
                <a:off x="2654783" y="6418563"/>
                <a:ext cx="1008000" cy="262547"/>
              </a:xfrm>
              <a:prstGeom prst="roundRect">
                <a:avLst>
                  <a:gd name="adj" fmla="val 46875"/>
                </a:avLst>
              </a:prstGeom>
              <a:solidFill>
                <a:srgbClr val="804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000" b="1" dirty="0" smtClean="0">
                    <a:solidFill>
                      <a:srgbClr val="FFFFFF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市场</a:t>
                </a:r>
                <a:endParaRPr lang="en-US" sz="1000" b="1" dirty="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3" name="Rectangle 26"/>
              <p:cNvSpPr>
                <a:spLocks/>
              </p:cNvSpPr>
              <p:nvPr/>
            </p:nvSpPr>
            <p:spPr bwMode="auto">
              <a:xfrm>
                <a:off x="2816992" y="6705263"/>
                <a:ext cx="683582" cy="7018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动态的</a:t>
                </a:r>
              </a:p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华文楷体"/>
                    <a:ea typeface="华文楷体"/>
                    <a:cs typeface="华文楷体"/>
                    <a:sym typeface="Helvetica Neue" charset="0"/>
                  </a:rPr>
                  <a:t>群体行为</a:t>
                </a:r>
                <a:endParaRPr lang="en-US" altLang="zh-CN" sz="1200" dirty="0">
                  <a:solidFill>
                    <a:srgbClr val="FF0000"/>
                  </a:solidFill>
                  <a:latin typeface="华文楷体"/>
                  <a:ea typeface="华文楷体"/>
                  <a:cs typeface="华文楷体"/>
                  <a:sym typeface="Helvetica Neue" charset="0"/>
                </a:endParaRPr>
              </a:p>
            </p:txBody>
          </p:sp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2093370" y="5788341"/>
                <a:ext cx="2136815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数字货币与线上交易市场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5" name="Content Placeholder 1"/>
              <p:cNvSpPr txBox="1">
                <a:spLocks/>
              </p:cNvSpPr>
              <p:nvPr/>
            </p:nvSpPr>
            <p:spPr>
              <a:xfrm>
                <a:off x="2319301" y="7795467"/>
                <a:ext cx="1684954" cy="44388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同伴进展统计报告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6" name="Content Placeholder 1"/>
              <p:cNvSpPr txBox="1">
                <a:spLocks/>
              </p:cNvSpPr>
              <p:nvPr/>
            </p:nvSpPr>
            <p:spPr>
              <a:xfrm rot="5400000">
                <a:off x="4164647" y="6838160"/>
                <a:ext cx="168495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知识产权的共享协议</a:t>
                </a:r>
                <a:endParaRPr lang="zh-TW" altLang="en-US" sz="1600" dirty="0">
                  <a:latin typeface="华文楷体"/>
                  <a:ea typeface="华文楷体"/>
                  <a:cs typeface="华文楷体"/>
                </a:endParaRPr>
              </a:p>
            </p:txBody>
          </p:sp>
          <p:sp>
            <p:nvSpPr>
              <p:cNvPr id="27" name="Content Placeholder 1"/>
              <p:cNvSpPr txBox="1">
                <a:spLocks/>
              </p:cNvSpPr>
              <p:nvPr/>
            </p:nvSpPr>
            <p:spPr>
              <a:xfrm rot="5400000">
                <a:off x="626291" y="6838158"/>
                <a:ext cx="1422244" cy="4505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vert="horz" wrap="square" lIns="180000" tIns="180000" rIns="180000" bIns="180000" rtlCol="0">
                <a:spAutoFit/>
              </a:bodyPr>
              <a:lstStyle>
                <a:lvl1pPr marL="342900" indent="-3429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5A3762"/>
                    </a:solidFill>
                    <a:latin typeface="华文黑体"/>
                    <a:ea typeface="华文黑体"/>
                    <a:cs typeface="华文黑体"/>
                  </a:defRPr>
                </a:lvl1pPr>
                <a:lvl2pPr marL="742950" indent="-28575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2pPr>
                <a:lvl3pPr marL="11430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3pPr>
                <a:lvl4pPr marL="16002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4pPr>
                <a:lvl5pPr marL="2057400" indent="-228600" algn="l" defTabSz="457200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华文黑体"/>
                    <a:ea typeface="华文黑体"/>
                    <a:cs typeface="华文黑体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" indent="-3175" algn="ctr">
                  <a:buNone/>
                </a:pPr>
                <a:r>
                  <a:rPr lang="zh-CN" altLang="en-US" sz="1600" dirty="0" smtClean="0">
                    <a:latin typeface="华文楷体"/>
                    <a:ea typeface="华文楷体"/>
                    <a:cs typeface="华文楷体"/>
                  </a:rPr>
                  <a:t>过程与科技的平台</a:t>
                </a:r>
                <a:endParaRPr lang="zh-TW" altLang="en-US" sz="1200" dirty="0">
                  <a:latin typeface="华文楷体"/>
                  <a:ea typeface="华文楷体"/>
                  <a:cs typeface="华文楷体"/>
                </a:endParaRPr>
              </a:p>
            </p:txBody>
          </p:sp>
        </p:grpSp>
        <p:pic>
          <p:nvPicPr>
            <p:cNvPr id="7" name="Picture 6" descr="∑ÁÕ∂£®≥§∞Ê£©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615" b="89744" l="9744" r="89744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0984" y="6165203"/>
              <a:ext cx="810110" cy="648000"/>
            </a:xfrm>
            <a:prstGeom prst="rect">
              <a:avLst/>
            </a:prstGeom>
          </p:spPr>
        </p:pic>
        <p:pic>
          <p:nvPicPr>
            <p:cNvPr id="8" name="Picture 7" descr="∑®Õ•£®≥§∞Ê£©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9615" b="89744" l="10000" r="90000">
                          <a14:foregroundMark x1="29091" y1="66667" x2="29091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4471" y="6185582"/>
              <a:ext cx="914400" cy="648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759457" y="7958600"/>
              <a:ext cx="467508" cy="557080"/>
              <a:chOff x="3767281" y="8144293"/>
              <a:chExt cx="467508" cy="557080"/>
            </a:xfrm>
          </p:grpSpPr>
          <p:pic>
            <p:nvPicPr>
              <p:cNvPr id="12" name="Picture 11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88070" y="8237140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3" name="Picture 12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8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67281" y="8144293"/>
                <a:ext cx="225930" cy="371387"/>
              </a:xfrm>
              <a:prstGeom prst="rect">
                <a:avLst/>
              </a:prstGeom>
            </p:spPr>
          </p:pic>
          <p:pic>
            <p:nvPicPr>
              <p:cNvPr id="14" name="Picture 13" descr="≥§»ŒŒÒ∑Ω9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0" b="100000" l="4762" r="94203">
                            <a14:foregroundMark x1="61905" y1="14987" x2="61905" y2="14987"/>
                            <a14:foregroundMark x1="20704" y1="36146" x2="20704" y2="36146"/>
                            <a14:foregroundMark x1="84472" y1="36776" x2="84472" y2="36776"/>
                            <a14:foregroundMark x1="49896" y1="26700" x2="49896" y2="26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08859" y="8329986"/>
                <a:ext cx="225930" cy="371387"/>
              </a:xfrm>
              <a:prstGeom prst="rect">
                <a:avLst/>
              </a:prstGeom>
            </p:spPr>
          </p:pic>
        </p:grpSp>
        <p:pic>
          <p:nvPicPr>
            <p:cNvPr id="10" name="Picture 9" descr="Free-software-foundation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1282" y="7674595"/>
              <a:ext cx="291034" cy="284005"/>
            </a:xfrm>
            <a:prstGeom prst="rect">
              <a:avLst/>
            </a:prstGeom>
          </p:spPr>
        </p:pic>
        <p:pic>
          <p:nvPicPr>
            <p:cNvPr id="11" name="Picture 10" descr="Open Hardwar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7808" y="7891395"/>
              <a:ext cx="538991" cy="435949"/>
            </a:xfrm>
            <a:prstGeom prst="rect">
              <a:avLst/>
            </a:prstGeom>
          </p:spPr>
        </p:pic>
      </p:grpSp>
      <p:pic>
        <p:nvPicPr>
          <p:cNvPr id="28" name="Picture 27" descr="LEGO_log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8" y="4011566"/>
            <a:ext cx="434375" cy="426754"/>
          </a:xfrm>
          <a:prstGeom prst="rect">
            <a:avLst/>
          </a:prstGeom>
        </p:spPr>
      </p:pic>
      <p:pic>
        <p:nvPicPr>
          <p:cNvPr id="29" name="Picture 28" descr="Gigo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011" y="4320702"/>
            <a:ext cx="545937" cy="422804"/>
          </a:xfrm>
          <a:prstGeom prst="rect">
            <a:avLst/>
          </a:prstGeom>
        </p:spPr>
      </p:pic>
      <p:pic>
        <p:nvPicPr>
          <p:cNvPr id="30" name="Picture 29" descr="hackerspaces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78" y="2629703"/>
            <a:ext cx="994011" cy="7037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7395" y="6006859"/>
            <a:ext cx="4211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发表于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>
                <a:latin typeface="华文楷体"/>
                <a:ea typeface="华文楷体"/>
                <a:cs typeface="华文楷体"/>
              </a:rPr>
              <a:t>2009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高等工程教育研究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顾学雍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1600" dirty="0" smtClean="0">
                <a:latin typeface="华文楷体"/>
                <a:ea typeface="华文楷体"/>
                <a:cs typeface="华文楷体"/>
              </a:rPr>
              <a:t>查建中</a:t>
            </a:r>
            <a:endParaRPr 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80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XLP</a:t>
            </a:r>
            <a:r>
              <a:rPr lang="zh-CN" altLang="en-US" dirty="0" smtClean="0"/>
              <a:t>模式的独特条件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86621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架构：工程训练中心，土产的开源软／硬件</a:t>
            </a:r>
            <a:endParaRPr lang="en-US" altLang="zh-CN" dirty="0" smtClean="0"/>
          </a:p>
          <a:p>
            <a:r>
              <a:rPr lang="zh-CN" altLang="en-US" dirty="0" smtClean="0"/>
              <a:t>法则：全科大学中：知识共享协议与纠纷调</a:t>
            </a:r>
            <a:r>
              <a:rPr lang="zh-CN" altLang="en-US" dirty="0"/>
              <a:t>解</a:t>
            </a:r>
            <a:endParaRPr lang="en-US" altLang="zh-CN" dirty="0"/>
          </a:p>
          <a:p>
            <a:r>
              <a:rPr lang="zh-CN" altLang="en-US" dirty="0" smtClean="0"/>
              <a:t>市场：凸显价值的“知识”计量货币</a:t>
            </a:r>
            <a:endParaRPr lang="en-US" altLang="zh-CN" dirty="0" smtClean="0"/>
          </a:p>
          <a:p>
            <a:r>
              <a:rPr lang="zh-CN" altLang="en-US" dirty="0" smtClean="0"/>
              <a:t>常态：以学生为中心的实践教学活动</a:t>
            </a:r>
            <a:endParaRPr lang="en-US" altLang="zh-CN" dirty="0" smtClean="0"/>
          </a:p>
        </p:txBody>
      </p:sp>
      <p:pic>
        <p:nvPicPr>
          <p:cNvPr id="4" name="Picture 3" descr="cc-cn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66" y="5700580"/>
            <a:ext cx="2052027" cy="751522"/>
          </a:xfrm>
          <a:prstGeom prst="rect">
            <a:avLst/>
          </a:prstGeom>
        </p:spPr>
      </p:pic>
      <p:pic>
        <p:nvPicPr>
          <p:cNvPr id="5" name="Picture 4" descr="Open Hardwa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27" y="5760385"/>
            <a:ext cx="911726" cy="737425"/>
          </a:xfrm>
          <a:prstGeom prst="rect">
            <a:avLst/>
          </a:prstGeom>
        </p:spPr>
      </p:pic>
      <p:pic>
        <p:nvPicPr>
          <p:cNvPr id="6" name="Picture 5" descr="Free-software-foundati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66" y="5760385"/>
            <a:ext cx="749661" cy="731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99388"/>
            <a:ext cx="1273416" cy="781728"/>
          </a:xfrm>
          <a:prstGeom prst="rect">
            <a:avLst/>
          </a:prstGeom>
        </p:spPr>
      </p:pic>
      <p:pic>
        <p:nvPicPr>
          <p:cNvPr id="9" name="Picture 8" descr="Poster1.5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427" y="4708880"/>
            <a:ext cx="1272419" cy="1798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56" y="4699388"/>
            <a:ext cx="1918146" cy="14367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36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架构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408" y="4486822"/>
            <a:ext cx="1637140" cy="1148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259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法则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5218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市场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0356" y="405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常态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49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40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摩尔定律已经改变了文明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工业时代的教育体系逐渐式微</a:t>
            </a:r>
            <a:endParaRPr lang="en-US" altLang="zh-CN" dirty="0" smtClean="0"/>
          </a:p>
          <a:p>
            <a:r>
              <a:rPr lang="zh-CN" altLang="en-US" dirty="0" smtClean="0"/>
              <a:t>协同工作的学习来自信息化的教育技术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XLP</a:t>
            </a:r>
            <a:r>
              <a:rPr lang="zh-CN" altLang="en-US" dirty="0" smtClean="0"/>
              <a:t>是基于分布式计算系统所设计</a:t>
            </a:r>
            <a:endParaRPr lang="en-US" altLang="zh-CN" dirty="0" smtClean="0"/>
          </a:p>
          <a:p>
            <a:r>
              <a:rPr lang="zh-CN" altLang="en-US" dirty="0"/>
              <a:t>模块化</a:t>
            </a:r>
            <a:r>
              <a:rPr lang="zh-CN" altLang="en-US" dirty="0" smtClean="0"/>
              <a:t>学习已经变成了一个全球的运动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清华正在探索多种未来学校的可能性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23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中国大学的校园，可以成为下一个知识革命的起点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6" y="1632431"/>
            <a:ext cx="7962534" cy="4350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157" y="5983387"/>
            <a:ext cx="6646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source: http</a:t>
            </a:r>
            <a:r>
              <a:rPr lang="en-US" sz="1200" dirty="0"/>
              <a:t>://</a:t>
            </a:r>
            <a:r>
              <a:rPr lang="en-US" sz="1200" dirty="0" err="1"/>
              <a:t>www.vulture.com</a:t>
            </a:r>
            <a:r>
              <a:rPr lang="en-US" sz="1200" dirty="0"/>
              <a:t>/2013/03/every-</a:t>
            </a:r>
            <a:r>
              <a:rPr lang="en-US" sz="1200" dirty="0" err="1"/>
              <a:t>jurassic</a:t>
            </a:r>
            <a:r>
              <a:rPr lang="en-US" sz="1200" dirty="0"/>
              <a:t>-park-dinosaur-from-best-to-</a:t>
            </a:r>
            <a:r>
              <a:rPr lang="en-US" sz="1200" dirty="0" err="1"/>
              <a:t>worst.html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67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教育行业与摩尔定律？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" y="1417638"/>
            <a:ext cx="7845294" cy="45779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01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常见的教育产业指标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各学校的升学率？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就业率？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毕业后的人均收入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教师的课时量？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55" y="1600200"/>
            <a:ext cx="3695700" cy="219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87" y="3983817"/>
            <a:ext cx="36068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89" y="4249623"/>
            <a:ext cx="3300324" cy="19130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25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相对于信息化的社会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教育机构是恐龙，是夕阳产业？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9" y="2240377"/>
            <a:ext cx="5064417" cy="39834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41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摩尔定律与计算速度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15403" cy="453055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当晶片频率无法以等比级数成长时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摩尔定律继续适用？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单运算核心</a:t>
            </a:r>
            <a:r>
              <a:rPr lang="en-US" altLang="zh-CN" dirty="0"/>
              <a:t> </a:t>
            </a:r>
            <a:r>
              <a:rPr lang="zh-CN" altLang="en-US" dirty="0" smtClean="0"/>
              <a:t>多核心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把计算任务分布给多个计算核心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单位面积的计算速率继续以摩尔定律成长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73" y="3663298"/>
            <a:ext cx="2640234" cy="198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10" y="1542093"/>
            <a:ext cx="3037897" cy="1757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8649" y="817473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125" y="3229910"/>
            <a:ext cx="2712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http://www.just2good.co.uk/</a:t>
            </a:r>
            <a:r>
              <a:rPr lang="en-US" sz="1100" dirty="0" err="1"/>
              <a:t>cpuSilicon.php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23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个人与群体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403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个人能力总有瓶颈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状元只会有一个</a:t>
            </a:r>
            <a:r>
              <a:rPr lang="en-US" altLang="zh-CN" dirty="0" smtClean="0"/>
              <a:t>…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无限的群组协作能力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同样的一群人可以有多种组合，创造新的团队功能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72" y="4223838"/>
            <a:ext cx="3056141" cy="217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39" y="1807227"/>
            <a:ext cx="2768374" cy="20736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57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协同式学习活动？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清华大学教务处挑战性学习示范课</a:t>
            </a:r>
            <a:endParaRPr lang="en-US" altLang="zh-CN" dirty="0" smtClean="0"/>
          </a:p>
          <a:p>
            <a:r>
              <a:rPr lang="zh-CN" altLang="en-US" dirty="0" smtClean="0"/>
              <a:t>以钱学森力学班为试验对象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工科学生入学考试成绩全校前</a:t>
            </a:r>
            <a:r>
              <a:rPr lang="zh-CN" altLang="zh-CN" dirty="0" smtClean="0"/>
              <a:t>3</a:t>
            </a:r>
            <a:r>
              <a:rPr lang="en-US" altLang="zh-CN" dirty="0" smtClean="0"/>
              <a:t>0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r>
              <a:rPr lang="zh-CN" altLang="en-US" dirty="0" smtClean="0"/>
              <a:t>吸引其他院校学生与教师参加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文法商，工程，科学，教育，政治专业</a:t>
            </a:r>
            <a:endParaRPr lang="en-US" altLang="zh-CN" dirty="0" smtClean="0"/>
          </a:p>
          <a:p>
            <a:r>
              <a:rPr lang="zh-CN" altLang="en-US" dirty="0" smtClean="0"/>
              <a:t>为期四天，连续</a:t>
            </a:r>
            <a:r>
              <a:rPr lang="en-US" altLang="zh-CN" dirty="0" smtClean="0"/>
              <a:t>80</a:t>
            </a:r>
            <a:r>
              <a:rPr lang="zh-CN" altLang="en-US" dirty="0" smtClean="0"/>
              <a:t>小时，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学分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天草船借箭，最后一天攻下赤壁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76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1390</Words>
  <Application>Microsoft Macintosh PowerPoint</Application>
  <PresentationFormat>全屏显示(4:3)</PresentationFormat>
  <Paragraphs>286</Paragraphs>
  <Slides>37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摩尔定律与高等教育： XLP的理论与实践</vt:lpstr>
      <vt:lpstr>数字世界的发展规律</vt:lpstr>
      <vt:lpstr>教育行业与摩尔定律？</vt:lpstr>
      <vt:lpstr>教育行业与摩尔定律？</vt:lpstr>
      <vt:lpstr>常见的教育产业指标</vt:lpstr>
      <vt:lpstr>相对于信息化的社会</vt:lpstr>
      <vt:lpstr>摩尔定律与计算速度</vt:lpstr>
      <vt:lpstr>个人与群体</vt:lpstr>
      <vt:lpstr>协同式学习活动？</vt:lpstr>
      <vt:lpstr>跨学科系统集成设计挑战</vt:lpstr>
      <vt:lpstr>可持续发展数字国度</vt:lpstr>
      <vt:lpstr>信息化行业的思维</vt:lpstr>
      <vt:lpstr>让实践教学追上摩尔？</vt:lpstr>
      <vt:lpstr>工程管理硕士 入学导引</vt:lpstr>
      <vt:lpstr>虚拟货币的交易总结</vt:lpstr>
      <vt:lpstr>Lego2Nano</vt:lpstr>
      <vt:lpstr>XLP的成長軌跡</vt:lpstr>
      <vt:lpstr>国内外媒体报道</vt:lpstr>
      <vt:lpstr>微学校的独特优势</vt:lpstr>
      <vt:lpstr>校园的信息化？</vt:lpstr>
      <vt:lpstr>时下最盛行的学习活动？</vt:lpstr>
      <vt:lpstr>幻灯片 22</vt:lpstr>
      <vt:lpstr>启动清华驻校创客项目</vt:lpstr>
      <vt:lpstr>校园中常设组织</vt:lpstr>
      <vt:lpstr>中国教育的新机遇</vt:lpstr>
      <vt:lpstr>极限学习工作流</vt:lpstr>
      <vt:lpstr>何处不是第二课堂？</vt:lpstr>
      <vt:lpstr>幻灯片 28</vt:lpstr>
      <vt:lpstr>穿越式的学习空间</vt:lpstr>
      <vt:lpstr>穿越式的学习空间</vt:lpstr>
      <vt:lpstr>幻灯片 31</vt:lpstr>
      <vt:lpstr>幻灯片 32</vt:lpstr>
      <vt:lpstr>穿越时间</vt:lpstr>
      <vt:lpstr>治大国如烹小鲜</vt:lpstr>
      <vt:lpstr>XLP模式的独特条件</vt:lpstr>
      <vt:lpstr>结语</vt:lpstr>
      <vt:lpstr>中国大学的校园，可以成为下一个知识革命的起点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Tong YE</cp:lastModifiedBy>
  <cp:revision>801</cp:revision>
  <cp:lastPrinted>2013-11-01T12:48:36Z</cp:lastPrinted>
  <dcterms:created xsi:type="dcterms:W3CDTF">2013-10-17T02:20:10Z</dcterms:created>
  <dcterms:modified xsi:type="dcterms:W3CDTF">2013-12-21T10:19:49Z</dcterms:modified>
</cp:coreProperties>
</file>